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002F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81486"/>
  </p:normalViewPr>
  <p:slideViewPr>
    <p:cSldViewPr snapToGrid="0" snapToObjects="1">
      <p:cViewPr varScale="1">
        <p:scale>
          <a:sx n="56" d="100"/>
          <a:sy n="56" d="100"/>
        </p:scale>
        <p:origin x="104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041836-0F1F-2A49-A547-B1473417EDAA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C037B-2753-5443-BF5F-67E5ED289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29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run by Leah Halper, Anne McDaniel and Elizabeth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Lubinger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Center for the Study of Student Life at The Ohio State University</a:t>
            </a:r>
          </a:p>
          <a:p>
            <a:pPr lv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 100 local employers reviewed resumes 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Local employers included those who often recruit at career fairs at Ohio State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Employers rated their perceptions of the student applicants’ career readiness and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hireability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resumes depicted highly-involved, moderately-involved and uninvolved students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resumes had the same work history, listed skills and GPA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that differed between the resumes was involvement level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Highly-involved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students were involved in more activities but also were more deeply involved in the activities than either the moderately or uninvolved students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Deep involvement consisted of more time commitment to the activity (like more hours of service learning and community service) and more involved roles (leadership roles, event organizers, etc.)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highly-involved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students were rated as more career ready than the moderately and uninvolved students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Career readiness included ratings of skills that best prepared college students for the workforce, and that which employers are particularly looking for when hiring like critical thinking/problem solving, oral/written communication skills, teamwork, leadership, professionalism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highly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moderately-involved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students were rated as more hirable than the uninvolved students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other words, GET INVOLVED!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only will involvement help with skill development and career readiness, but being engaged outside of class will also improve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hireability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7C037B-2753-5443-BF5F-67E5ED289C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000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76DB1-C3CD-2640-924E-305BA2ABB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C7B725-4508-4B4D-913B-6E13F582FF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1E73A-EE46-404E-86FD-0288EF8BB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A09BF-8687-DC4C-B1A3-D7F792C1BAFA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5CD20-3E81-D242-BDB5-4421B3ED5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A2D37-7BB2-1F43-96C3-B4B2E2265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615B-9B77-1A44-AAD4-2938AA79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95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FE537-6852-D644-A28C-1CF4A3B00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D0E30D-CE87-7341-BC79-8AF25D0314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D762A9-5AD9-AE47-B886-382EEB7A8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A09BF-8687-DC4C-B1A3-D7F792C1BAFA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57806-F724-C04A-AAF3-EC959C4B4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17A1F-8516-1943-9626-573FBAC36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615B-9B77-1A44-AAD4-2938AA79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157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2DE923-D74F-2E4A-A20B-D3F46F9294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66A98A-30AD-CB46-8FFF-E75682A0A7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2E920-7363-774D-86B7-EB364EF4F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A09BF-8687-DC4C-B1A3-D7F792C1BAFA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E0F9C-D271-C74D-817C-BB96FC6EF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8EB60-AA99-7E43-ACA5-D0FA1CDD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615B-9B77-1A44-AAD4-2938AA79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66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F1EE8-D9CB-7A40-89A7-74948C8D1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3C8BA-FFED-F343-91B6-31E8C7A28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20671-460D-F54D-BD03-ACEC5E257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A09BF-8687-DC4C-B1A3-D7F792C1BAFA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4E832-69BC-934E-84F3-A1A4E54B5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55960-68A1-834B-84C5-8259DAFAD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615B-9B77-1A44-AAD4-2938AA79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114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6A1D9-9239-AE41-88A9-86E14FDB5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14C724-D75B-0247-8557-2EA874F22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6322D-C041-EA48-B170-0707C7F1B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A09BF-8687-DC4C-B1A3-D7F792C1BAFA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AFDEB-FF49-9E4F-953A-D5B2B3447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6442D-7C87-A34C-AEE2-ACB39B9BD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615B-9B77-1A44-AAD4-2938AA79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851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41227-ABC5-584C-BD8D-58B5A8CD9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121D6-ACFA-0B47-8045-E2B0B70EB3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092512-8537-0B4E-86A5-EB0FE25169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9E7623-1BA4-3142-BFE1-E86775080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A09BF-8687-DC4C-B1A3-D7F792C1BAFA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5CC60A-6694-6C4F-9F9B-58962305D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918B4F-B994-8444-A813-358642002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615B-9B77-1A44-AAD4-2938AA79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1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6A650-B1FA-0840-A573-F9D092E59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1D39D-80B5-BB40-BCDF-A5CBE8C14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40FE65-06B6-6F48-8ED6-691C52B300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549D10-B45F-2242-BD88-440604D5F7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8363DF-70D0-8E48-8731-5C9BB644F2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B632AC-2EB6-C041-9A37-0A504A39B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A09BF-8687-DC4C-B1A3-D7F792C1BAFA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B4B4BA-C2B3-5345-998E-4AEDDCC24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311512-934E-E94B-B143-6DA72041F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615B-9B77-1A44-AAD4-2938AA79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962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3695A-F62E-C041-BDCF-8973CADDE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FA246B-A2B3-BA4E-9594-7D0BDFB56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A09BF-8687-DC4C-B1A3-D7F792C1BAFA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81F075-7948-494B-B2B0-D73BF8366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F16221-ADE1-F64A-BF96-E78BBE8F5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615B-9B77-1A44-AAD4-2938AA79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163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9FF28D-4AA3-474C-9078-357A3FF2F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A09BF-8687-DC4C-B1A3-D7F792C1BAFA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2291E8-F465-624B-93F9-F223DA3F4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96E199-B69E-B548-8F4D-7FCB27670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615B-9B77-1A44-AAD4-2938AA79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2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7D1D2-AABE-EA47-B506-C0B216034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F3F97-2BDC-A645-9E5A-78E94FAB1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2DF4EB-0943-134C-9FEF-88594292E0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25FE67-AA8F-224D-8BF7-4337CCDEE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A09BF-8687-DC4C-B1A3-D7F792C1BAFA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17FAA-4DDC-944D-865F-FB4B64A0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A833DC-74B7-D04D-B07B-D936C494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615B-9B77-1A44-AAD4-2938AA79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7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E966F-D825-1744-804A-005A942D2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E7D9E-EA51-8940-B9E2-A7BDBB936D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A04D6-17E7-CE4E-B8DE-266A3BB53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047099-FDBA-704D-A4A2-3D66DA58C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A09BF-8687-DC4C-B1A3-D7F792C1BAFA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5E930A-54A6-2341-978E-B8F190660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CFACA-0E8C-4A4E-B67B-DA7EB6FD2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615B-9B77-1A44-AAD4-2938AA79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9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DC2EB4-B59E-8C4C-9F67-D53A7755D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5A338-17C7-784D-9A8A-4194B4ABF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BE183-7B90-E045-8EB2-5B19BFE3DA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A09BF-8687-DC4C-B1A3-D7F792C1BAFA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23E59-E653-9146-910D-8D705605B3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0CEED-991E-A44B-9C7F-1713FD2092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4615B-9B77-1A44-AAD4-2938AA79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96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4390E62-38CD-2243-A77D-A07607C911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0723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9A5CD25-97F7-114E-9D57-91714D4F99BB}"/>
              </a:ext>
            </a:extLst>
          </p:cNvPr>
          <p:cNvSpPr/>
          <p:nvPr/>
        </p:nvSpPr>
        <p:spPr>
          <a:xfrm>
            <a:off x="751382" y="1889044"/>
            <a:ext cx="10561983" cy="3721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66666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Employers have </a:t>
            </a:r>
            <a:r>
              <a:rPr lang="en-US" sz="2400" b="1" dirty="0" smtClean="0">
                <a:solidFill>
                  <a:srgbClr val="66666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spoken!</a:t>
            </a:r>
            <a:endParaRPr lang="en-US" sz="2400" b="1" dirty="0">
              <a:solidFill>
                <a:srgbClr val="666666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rgbClr val="66666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Students who are involved in activities outside of the classroom are rated as significantly </a:t>
            </a:r>
            <a:br>
              <a:rPr lang="en-US" sz="2000" dirty="0">
                <a:solidFill>
                  <a:srgbClr val="66666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66666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</a:t>
            </a:r>
            <a:r>
              <a:rPr lang="en-US" sz="2000" dirty="0" smtClean="0">
                <a:solidFill>
                  <a:srgbClr val="66666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hireable </a:t>
            </a:r>
            <a:r>
              <a:rPr lang="en-US" sz="2000" dirty="0">
                <a:solidFill>
                  <a:srgbClr val="66666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employers than uninvolved students.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000" dirty="0">
              <a:solidFill>
                <a:srgbClr val="66666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solidFill>
                  <a:srgbClr val="66666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Highly-involved </a:t>
            </a:r>
            <a:r>
              <a:rPr lang="en-US" sz="2000" b="1" dirty="0">
                <a:solidFill>
                  <a:srgbClr val="66666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students </a:t>
            </a:r>
            <a:r>
              <a:rPr lang="en-US" sz="2000" dirty="0">
                <a:solidFill>
                  <a:srgbClr val="66666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solidFill>
                  <a:srgbClr val="66666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i.e., students who were clearly deeply involved in multiple co-curricular activities</a:t>
            </a:r>
            <a:r>
              <a:rPr lang="en-US" sz="2000" dirty="0">
                <a:solidFill>
                  <a:srgbClr val="66666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 and </a:t>
            </a:r>
            <a:r>
              <a:rPr lang="en-US" sz="2000" b="1" dirty="0" smtClean="0">
                <a:solidFill>
                  <a:srgbClr val="66666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moderately-involved </a:t>
            </a:r>
            <a:r>
              <a:rPr lang="en-US" sz="2000" b="1" dirty="0">
                <a:solidFill>
                  <a:srgbClr val="66666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students </a:t>
            </a:r>
            <a:r>
              <a:rPr lang="en-US" sz="2000" dirty="0">
                <a:solidFill>
                  <a:srgbClr val="66666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solidFill>
                  <a:srgbClr val="66666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i.e</a:t>
            </a:r>
            <a:r>
              <a:rPr lang="en-US" sz="2000" i="1" dirty="0" smtClean="0">
                <a:solidFill>
                  <a:srgbClr val="66666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., </a:t>
            </a:r>
            <a:r>
              <a:rPr lang="en-US" sz="2000" i="1" dirty="0">
                <a:solidFill>
                  <a:srgbClr val="66666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students who are also involved but to a lesser degree</a:t>
            </a:r>
            <a:r>
              <a:rPr lang="en-US" sz="2000" dirty="0">
                <a:solidFill>
                  <a:srgbClr val="66666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 were rated as: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000" dirty="0">
              <a:solidFill>
                <a:srgbClr val="666666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C300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3x more </a:t>
            </a:r>
            <a:r>
              <a:rPr lang="en-US" sz="2000" b="1" dirty="0" smtClean="0">
                <a:solidFill>
                  <a:srgbClr val="C300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hireable</a:t>
            </a:r>
            <a:r>
              <a:rPr lang="en-US" sz="2000" dirty="0" smtClean="0">
                <a:solidFill>
                  <a:srgbClr val="C300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66666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 uninvolved students, and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C300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2x more </a:t>
            </a:r>
            <a:r>
              <a:rPr lang="en-US" sz="2000" b="1" dirty="0" smtClean="0">
                <a:solidFill>
                  <a:srgbClr val="C300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hireable </a:t>
            </a:r>
            <a:r>
              <a:rPr lang="en-US" sz="2000" dirty="0">
                <a:solidFill>
                  <a:srgbClr val="66666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than uninvolved students, respectively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C301A0-0989-5742-A54B-FA81B54C9FC9}"/>
              </a:ext>
            </a:extLst>
          </p:cNvPr>
          <p:cNvSpPr/>
          <p:nvPr/>
        </p:nvSpPr>
        <p:spPr>
          <a:xfrm>
            <a:off x="751382" y="826226"/>
            <a:ext cx="11264346" cy="842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800" b="1" dirty="0">
                <a:solidFill>
                  <a:srgbClr val="C300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Student Involvement Matters</a:t>
            </a:r>
            <a:endParaRPr lang="en-US" sz="4800" b="1" dirty="0">
              <a:solidFill>
                <a:srgbClr val="C3002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901521" y="1558344"/>
            <a:ext cx="9697792" cy="257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4838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326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Buoni, Rose</dc:creator>
  <cp:lastModifiedBy>Halper, Leah R.</cp:lastModifiedBy>
  <cp:revision>15</cp:revision>
  <dcterms:created xsi:type="dcterms:W3CDTF">2020-01-23T14:40:59Z</dcterms:created>
  <dcterms:modified xsi:type="dcterms:W3CDTF">2020-06-02T14:43:05Z</dcterms:modified>
</cp:coreProperties>
</file>